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08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81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41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69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88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63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29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23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4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10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876B-AAE5-478F-8A6B-652DAD38133D}" type="datetimeFigureOut">
              <a:rPr lang="hu-HU" smtClean="0"/>
              <a:t>2025. 02. 18.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D56B-76AF-4F5C-9335-07BABE08C7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0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kirándulás 2. napja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Csángók, </a:t>
            </a:r>
            <a:r>
              <a:rPr lang="hu-HU" dirty="0" smtClean="0"/>
              <a:t>Vajdahunyad </a:t>
            </a:r>
            <a:r>
              <a:rPr lang="hu-HU" dirty="0" smtClean="0"/>
              <a:t>vára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86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/>
              <a:t>VÉGE</a:t>
            </a:r>
            <a:endParaRPr lang="hu-HU" sz="6600" b="1" dirty="0"/>
          </a:p>
        </p:txBody>
      </p:sp>
      <p:pic>
        <p:nvPicPr>
          <p:cNvPr id="6146" name="Picture 2" descr="Várak » Oldal 2 a 5-ből » Közel és távol utazás belföldön és külföldö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" y="2974456"/>
            <a:ext cx="3659967" cy="24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sángók | Magyar néprajzi lexikon | Kézikönyvtá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71" y="2974456"/>
            <a:ext cx="3032681" cy="25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Csángók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09495"/>
            <a:ext cx="6600306" cy="97576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Csángó szó eredte  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2901142" y="2097377"/>
            <a:ext cx="116378" cy="1385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838199" y="3682537"/>
            <a:ext cx="4174375" cy="215299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897774" y="3829629"/>
            <a:ext cx="41148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dirty="0"/>
              <a:t>A székelyek és maguk a csángók a csángó szót az </a:t>
            </a:r>
            <a:r>
              <a:rPr lang="hu-HU" dirty="0" err="1"/>
              <a:t>elcsángál</a:t>
            </a:r>
            <a:r>
              <a:rPr lang="hu-HU" dirty="0"/>
              <a:t>, azaz „elkószál, elcsavarog” értelemmel magyarázzák, hiszen a székely nyelvjárásokban az </a:t>
            </a:r>
            <a:r>
              <a:rPr lang="hu-HU" dirty="0" err="1"/>
              <a:t>elcsángál</a:t>
            </a:r>
            <a:r>
              <a:rPr lang="hu-HU" dirty="0"/>
              <a:t> és a </a:t>
            </a:r>
            <a:r>
              <a:rPr lang="hu-HU" dirty="0" err="1"/>
              <a:t>csángál</a:t>
            </a:r>
            <a:r>
              <a:rPr lang="hu-HU" dirty="0"/>
              <a:t> szó „kószál, elkóborol” jelentése is használatos.</a:t>
            </a:r>
            <a:endParaRPr lang="hu-H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6057901" y="2784764"/>
            <a:ext cx="5200591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1400" dirty="0" smtClean="0">
                <a:ln w="0"/>
              </a:rPr>
              <a:t>Csángók: A székelyektől különvált </a:t>
            </a:r>
            <a:r>
              <a:rPr lang="hu-HU" sz="1400" dirty="0" smtClean="0">
                <a:ln w="0"/>
              </a:rPr>
              <a:t>népcsoportok </a:t>
            </a:r>
            <a:r>
              <a:rPr lang="hu-HU" sz="1400" dirty="0" smtClean="0">
                <a:ln w="0"/>
              </a:rPr>
              <a:t>összefoglaló neve</a:t>
            </a:r>
            <a:br>
              <a:rPr lang="hu-HU" sz="1400" dirty="0" smtClean="0">
                <a:ln w="0"/>
              </a:rPr>
            </a:br>
            <a:r>
              <a:rPr lang="hu-HU" sz="1400" dirty="0" smtClean="0">
                <a:ln w="0"/>
              </a:rPr>
              <a:t>Elsősorban csángóknak nevezik a </a:t>
            </a:r>
            <a:r>
              <a:rPr lang="hu-HU" sz="1400" dirty="0">
                <a:ln w="0"/>
              </a:rPr>
              <a:t>m</a:t>
            </a:r>
            <a:r>
              <a:rPr lang="hu-HU" sz="1400" dirty="0" smtClean="0">
                <a:ln w="0"/>
              </a:rPr>
              <a:t>oldvai magyarokat</a:t>
            </a:r>
            <a:r>
              <a:rPr lang="hu-HU" sz="1400" dirty="0" smtClean="0">
                <a:ln w="0"/>
              </a:rPr>
              <a:t>, Csíkszékből  </a:t>
            </a:r>
            <a:br>
              <a:rPr lang="hu-HU" sz="1400" dirty="0" smtClean="0">
                <a:ln w="0"/>
              </a:rPr>
            </a:br>
            <a:r>
              <a:rPr lang="hu-HU" sz="1400" dirty="0" smtClean="0">
                <a:ln w="0"/>
              </a:rPr>
              <a:t>a közeli </a:t>
            </a:r>
            <a:r>
              <a:rPr lang="hu-HU" sz="1400" dirty="0" smtClean="0">
                <a:ln w="0"/>
              </a:rPr>
              <a:t>Tatros </a:t>
            </a:r>
            <a:r>
              <a:rPr lang="hu-HU" sz="1400" dirty="0" smtClean="0">
                <a:ln w="0"/>
              </a:rPr>
              <a:t>folyó völgyébe költözött magyarokat(Gyimesi csángók</a:t>
            </a:r>
            <a:r>
              <a:rPr lang="hu-H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br>
              <a:rPr lang="hu-H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u-HU" dirty="0"/>
              <a:t> </a:t>
            </a:r>
            <a:r>
              <a:rPr lang="hu-HU" sz="1400" dirty="0"/>
              <a:t>a Brassó </a:t>
            </a:r>
            <a:r>
              <a:rPr lang="hu-HU" sz="1400" dirty="0" smtClean="0"/>
              <a:t>melletti</a:t>
            </a:r>
            <a:r>
              <a:rPr lang="hu-HU" sz="1400" dirty="0"/>
              <a:t> </a:t>
            </a:r>
            <a:r>
              <a:rPr lang="hu-HU" sz="1400" dirty="0" err="1" smtClean="0"/>
              <a:t>Hétfalubanban</a:t>
            </a:r>
            <a:r>
              <a:rPr lang="hu-HU" sz="1400" dirty="0" smtClean="0"/>
              <a:t> </a:t>
            </a:r>
            <a:r>
              <a:rPr lang="hu-HU" sz="1400" dirty="0"/>
              <a:t>élő magyarságot, valamint </a:t>
            </a:r>
            <a:r>
              <a:rPr lang="hu-HU" sz="1400" dirty="0" smtClean="0"/>
              <a:t>a</a:t>
            </a:r>
            <a:br>
              <a:rPr lang="hu-HU" sz="1400" dirty="0" smtClean="0"/>
            </a:br>
            <a:r>
              <a:rPr lang="hu-HU" sz="1400" dirty="0" smtClean="0"/>
              <a:t> </a:t>
            </a:r>
            <a:r>
              <a:rPr lang="hu-HU" sz="1400" dirty="0"/>
              <a:t>barcasági magyar falvak más lakóit </a:t>
            </a:r>
            <a:r>
              <a:rPr lang="hu-HU" sz="1400" dirty="0" smtClean="0"/>
              <a:t>(hétfalusi </a:t>
            </a:r>
            <a:r>
              <a:rPr lang="hu-HU" sz="1400" dirty="0" smtClean="0"/>
              <a:t>csángók). </a:t>
            </a:r>
            <a:endParaRPr lang="hu-HU" sz="1400" dirty="0" smtClean="0">
              <a:ln w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800939" y="2097377"/>
            <a:ext cx="1841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Jelentése: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5072149" y="4368237"/>
            <a:ext cx="6407727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dirty="0" smtClean="0">
                <a:ln w="0"/>
                <a:solidFill>
                  <a:schemeClr val="tx1"/>
                </a:solidFill>
              </a:rPr>
              <a:t>A csángó név </a:t>
            </a:r>
            <a:r>
              <a:rPr lang="hu-HU" sz="2000" b="0" cap="none" spc="0" dirty="0" smtClean="0">
                <a:ln w="0"/>
                <a:solidFill>
                  <a:schemeClr val="tx1"/>
                </a:solidFill>
              </a:rPr>
              <a:t>gúnynévnek </a:t>
            </a:r>
            <a:r>
              <a:rPr lang="hu-HU" sz="2000" b="0" cap="none" spc="0" dirty="0" smtClean="0">
                <a:ln w="0"/>
                <a:solidFill>
                  <a:schemeClr val="tx1"/>
                </a:solidFill>
              </a:rPr>
              <a:t>számított. </a:t>
            </a:r>
            <a:r>
              <a:rPr lang="hu-HU" dirty="0"/>
              <a:t>Nem maguk a csángók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hanem a környezetükben vagy a távolabb lakó székelyek használják. Kivételt képeznek az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ugyancsak </a:t>
            </a:r>
            <a:r>
              <a:rPr lang="hu-HU" dirty="0"/>
              <a:t>bukovinai </a:t>
            </a:r>
            <a:r>
              <a:rPr lang="hu-HU" dirty="0" smtClean="0"/>
              <a:t>eredetű dévai csángók, </a:t>
            </a:r>
            <a:r>
              <a:rPr lang="hu-HU" dirty="0"/>
              <a:t>akik nem érzik sértőnek a megnevezést.  1945 óta helytelenül csángóknak nevezik a Dunántúl egyes vidékein a bukovinai székelyekkel nagyjából egyidőben a kitelepített németek helyébe érkezett áttelepített csehszlovákiai </a:t>
            </a:r>
            <a:r>
              <a:rPr lang="hu-HU" dirty="0" smtClean="0"/>
              <a:t>magyarokat.</a:t>
            </a:r>
            <a:endParaRPr lang="hu-HU" sz="2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Csángók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Alapvetően három csángó népcsoportot szokás kiemelni: a </a:t>
            </a:r>
            <a:r>
              <a:rPr lang="hu-HU" i="1" dirty="0"/>
              <a:t>moldvai</a:t>
            </a:r>
            <a:r>
              <a:rPr lang="hu-HU" dirty="0"/>
              <a:t>, a </a:t>
            </a:r>
            <a:r>
              <a:rPr lang="hu-HU" i="1" dirty="0"/>
              <a:t>gyimesi</a:t>
            </a:r>
            <a:r>
              <a:rPr lang="hu-HU" dirty="0"/>
              <a:t>, és a </a:t>
            </a:r>
            <a:r>
              <a:rPr lang="hu-HU" i="1" dirty="0"/>
              <a:t>barcasági</a:t>
            </a:r>
            <a:r>
              <a:rPr lang="hu-HU" dirty="0"/>
              <a:t> csángókat, ezenkívül megemlítenek még egyéb csángó eredetű vagy kapcsolatú csoportokat (teljesség igénye nélkül): Csöbörcsök, </a:t>
            </a:r>
            <a:r>
              <a:rPr lang="hu-HU" dirty="0" err="1"/>
              <a:t>Hotin</a:t>
            </a:r>
            <a:r>
              <a:rPr lang="hu-HU" dirty="0"/>
              <a:t>, </a:t>
            </a:r>
            <a:r>
              <a:rPr lang="hu-HU" dirty="0" err="1"/>
              <a:t>Mugyiló</a:t>
            </a:r>
            <a:r>
              <a:rPr lang="hu-HU" dirty="0"/>
              <a:t>, </a:t>
            </a:r>
            <a:r>
              <a:rPr lang="hu-HU" dirty="0" err="1"/>
              <a:t>Budzsák</a:t>
            </a:r>
            <a:r>
              <a:rPr lang="hu-HU" dirty="0"/>
              <a:t>, </a:t>
            </a:r>
            <a:r>
              <a:rPr lang="hu-HU" dirty="0" err="1"/>
              <a:t>Kisjenő</a:t>
            </a:r>
            <a:r>
              <a:rPr lang="hu-HU" dirty="0"/>
              <a:t> </a:t>
            </a:r>
            <a:r>
              <a:rPr lang="hu-HU" dirty="0" smtClean="0"/>
              <a:t>környéki</a:t>
            </a:r>
            <a:r>
              <a:rPr lang="hu-HU" dirty="0"/>
              <a:t>, ill. Bolgár csángókat és Bukovinai székelyeket (csángókat). A </a:t>
            </a:r>
            <a:r>
              <a:rPr lang="hu-HU" dirty="0" smtClean="0"/>
              <a:t>csángók és </a:t>
            </a:r>
            <a:r>
              <a:rPr lang="hu-HU" dirty="0"/>
              <a:t>a különböző csángó népcsoportok elterjedését, a különböző történelmi időkben a mozgásait, megjelenéseit számos írás, tanulmány tárgyalja, de mindegyik a </a:t>
            </a:r>
            <a:r>
              <a:rPr lang="hu-HU" dirty="0" smtClean="0"/>
              <a:t>honfoglalás </a:t>
            </a:r>
            <a:r>
              <a:rPr lang="hu-HU" dirty="0"/>
              <a:t>utáni korszakot vizsgálja, – pedig a magyarság története, a kárpát-medencei története is, benne a csángók története is messze a korábbi időkbe nyúlik vissza.</a:t>
            </a:r>
          </a:p>
        </p:txBody>
      </p:sp>
    </p:spTree>
    <p:extLst>
      <p:ext uri="{BB962C8B-B14F-4D97-AF65-F5344CB8AC3E}">
        <p14:creationId xmlns:p14="http://schemas.microsoft.com/office/powerpoint/2010/main" val="29310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bukovinai </a:t>
            </a:r>
            <a:r>
              <a:rPr lang="hu-HU" dirty="0" smtClean="0"/>
              <a:t>csángók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50563"/>
            <a:ext cx="10799618" cy="4325793"/>
          </a:xfrm>
        </p:spPr>
        <p:txBody>
          <a:bodyPr>
            <a:normAutofit fontScale="92500"/>
          </a:bodyPr>
          <a:lstStyle/>
          <a:p>
            <a:r>
              <a:rPr lang="hu-HU" dirty="0"/>
              <a:t>Amikor </a:t>
            </a:r>
            <a:r>
              <a:rPr lang="hu-HU" dirty="0" smtClean="0"/>
              <a:t>1764-ben</a:t>
            </a:r>
            <a:r>
              <a:rPr lang="hu-HU" dirty="0"/>
              <a:t> Mária </a:t>
            </a:r>
            <a:r>
              <a:rPr lang="hu-HU" dirty="0" smtClean="0"/>
              <a:t>Terézia</a:t>
            </a:r>
            <a:r>
              <a:rPr lang="hu-HU" dirty="0"/>
              <a:t> </a:t>
            </a:r>
            <a:r>
              <a:rPr lang="hu-HU" dirty="0" err="1"/>
              <a:t>újraszervezte</a:t>
            </a:r>
            <a:r>
              <a:rPr lang="hu-HU" dirty="0"/>
              <a:t> a </a:t>
            </a:r>
            <a:r>
              <a:rPr lang="hu-HU" dirty="0" smtClean="0"/>
              <a:t>határőrséget</a:t>
            </a:r>
            <a:r>
              <a:rPr lang="hu-HU" dirty="0"/>
              <a:t> Székelyföldön az erőszakos sorozás a </a:t>
            </a:r>
            <a:r>
              <a:rPr lang="hu-HU" dirty="0" smtClean="0"/>
              <a:t>madéfalvi vérengzésbe</a:t>
            </a:r>
            <a:r>
              <a:rPr lang="hu-HU" dirty="0"/>
              <a:t> torkollott: osztrák katonák lemészároltak több száz székelyt, mert azok megtagadták a hadseregbe való bevonulást. Ezek után több ezer székely menekült át a keleti határon Moldvába, és részben a csángók között </a:t>
            </a:r>
            <a:r>
              <a:rPr lang="hu-HU" dirty="0" smtClean="0"/>
              <a:t>telepedtek </a:t>
            </a:r>
            <a:r>
              <a:rPr lang="hu-HU" dirty="0"/>
              <a:t>le.</a:t>
            </a:r>
          </a:p>
          <a:p>
            <a:r>
              <a:rPr lang="hu-HU" dirty="0"/>
              <a:t>Miután a Habsburg Birodalom 1774-ben megszerezte Bukovinát, az osztrák-porosz háborúban kitűnt Hadik András tábornok </a:t>
            </a:r>
            <a:r>
              <a:rPr lang="hu-HU" dirty="0" smtClean="0"/>
              <a:t>összegyűjtötte </a:t>
            </a:r>
            <a:r>
              <a:rPr lang="hu-HU" dirty="0"/>
              <a:t>a Moldvában szétszóródott székelyek egy részét, és letelepítette őket Bukovina öt falujában. Így alakult ki a bukovinai székelység.</a:t>
            </a:r>
          </a:p>
          <a:p>
            <a:r>
              <a:rPr lang="hu-HU" dirty="0" smtClean="0"/>
              <a:t>Az alapított falvak</a:t>
            </a:r>
            <a:r>
              <a:rPr lang="hu-HU" dirty="0"/>
              <a:t>: </a:t>
            </a:r>
            <a:r>
              <a:rPr lang="hu-HU" dirty="0" err="1"/>
              <a:t>Istensegíts</a:t>
            </a:r>
            <a:r>
              <a:rPr lang="hu-HU" dirty="0"/>
              <a:t>, </a:t>
            </a:r>
            <a:r>
              <a:rPr lang="hu-HU" dirty="0" smtClean="0"/>
              <a:t>Fogadjisten,</a:t>
            </a:r>
            <a:r>
              <a:rPr lang="hu-HU" dirty="0"/>
              <a:t> Hadikfalva, </a:t>
            </a:r>
            <a:r>
              <a:rPr lang="hu-HU" dirty="0" smtClean="0"/>
              <a:t>Józseffalva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/>
              <a:t> </a:t>
            </a:r>
            <a:r>
              <a:rPr lang="hu-HU" dirty="0" smtClean="0"/>
              <a:t>Andrásfalva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23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Gyimesi csángók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2797"/>
          </a:xfrm>
        </p:spPr>
        <p:txBody>
          <a:bodyPr/>
          <a:lstStyle/>
          <a:p>
            <a:r>
              <a:rPr lang="hu-HU" dirty="0"/>
              <a:t>A gyimesi csángók ősei a 17–18. században </a:t>
            </a:r>
            <a:r>
              <a:rPr lang="hu-HU" dirty="0" err="1"/>
              <a:t>csiki</a:t>
            </a:r>
            <a:r>
              <a:rPr lang="hu-HU" dirty="0"/>
              <a:t> székely és moldvai magyar falvakból vándoroltak ki.</a:t>
            </a:r>
          </a:p>
          <a:p>
            <a:r>
              <a:rPr lang="hu-HU" dirty="0" smtClean="0"/>
              <a:t>Három községük van:</a:t>
            </a:r>
            <a:br>
              <a:rPr lang="hu-HU" dirty="0" smtClean="0"/>
            </a:br>
            <a:r>
              <a:rPr lang="hu-HU" dirty="0"/>
              <a:t> </a:t>
            </a:r>
            <a:r>
              <a:rPr lang="hu-HU" dirty="0" err="1"/>
              <a:t>Gyimesfelsőlok</a:t>
            </a:r>
            <a:r>
              <a:rPr lang="hu-HU" dirty="0"/>
              <a:t>, Gyimesközéplok és Gyimesbükk a </a:t>
            </a:r>
            <a:r>
              <a:rPr lang="hu-HU" dirty="0" smtClean="0"/>
              <a:t>Tatros-folyó közelében</a:t>
            </a:r>
            <a:endParaRPr lang="hu-HU" dirty="0"/>
          </a:p>
          <a:p>
            <a:endParaRPr lang="hu-HU" dirty="0"/>
          </a:p>
        </p:txBody>
      </p:sp>
      <p:pic>
        <p:nvPicPr>
          <p:cNvPr id="4" name="Picture 2" descr="csángók | Magyar néprajzi lexikon | Kézikönyvtá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92" y="3766883"/>
            <a:ext cx="3554243" cy="29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55622" y="4456342"/>
            <a:ext cx="3866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Jellegzetes viseletük a </a:t>
            </a:r>
            <a:r>
              <a:rPr lang="hu-HU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melyes</a:t>
            </a:r>
            <a:r>
              <a:rPr lang="hu-H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 gazdagon </a:t>
            </a:r>
            <a:br>
              <a:rPr lang="hu-H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u-H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hímzett báránybőr mellény </a:t>
            </a:r>
            <a:endParaRPr lang="hu-H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014" y="4416640"/>
            <a:ext cx="2983193" cy="168367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2363" y="4077588"/>
            <a:ext cx="2983193" cy="23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Hétfalusi csángók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hétfalusi csángókat a 11. századi barcasági </a:t>
            </a:r>
            <a:r>
              <a:rPr lang="hu-HU" sz="2000" dirty="0" err="1"/>
              <a:t>gyepüőrző</a:t>
            </a:r>
            <a:r>
              <a:rPr lang="hu-HU" sz="2000" dirty="0"/>
              <a:t> magyarok és besenyők </a:t>
            </a:r>
            <a:r>
              <a:rPr lang="hu-HU" sz="2000" dirty="0" err="1"/>
              <a:t>leszármazottainak</a:t>
            </a:r>
            <a:r>
              <a:rPr lang="hu-HU" sz="2000" dirty="0"/>
              <a:t> tartják. Eredeti gyér népességük a kora Árpád-korban Dél-Erdélyben lakó magyarokból (székelyekből) gyarapodott, alaprétegük a székelyek végső megtelepedését megelőzően vagy azzal egyidőben alakult </a:t>
            </a:r>
            <a:r>
              <a:rPr lang="hu-HU" sz="2000" dirty="0" smtClean="0"/>
              <a:t>ki.</a:t>
            </a:r>
          </a:p>
          <a:p>
            <a:r>
              <a:rPr lang="hu-HU" sz="2000" dirty="0"/>
              <a:t>Hétfalu eredetileg királyi birtok volt, bizonyos részeinek eladományozását a 14–15. században kezdték meg, majd II. Ulászló király Brassó városának zálogosította el</a:t>
            </a:r>
            <a:r>
              <a:rPr lang="hu-HU" sz="2000" dirty="0" smtClean="0"/>
              <a:t>.</a:t>
            </a:r>
            <a:endParaRPr lang="hu-HU" sz="2000" dirty="0"/>
          </a:p>
          <a:p>
            <a:r>
              <a:rPr lang="hu-HU" sz="2000" dirty="0"/>
              <a:t>A hétfalusiak is csángók, de ők nem a </a:t>
            </a:r>
            <a:r>
              <a:rPr lang="hu-HU" sz="2000" dirty="0" err="1"/>
              <a:t>csángálás</a:t>
            </a:r>
            <a:r>
              <a:rPr lang="hu-HU" sz="2000" dirty="0"/>
              <a:t> miatt kapták e nevet, hanem a sajátos vészjelzési formájukról. Tűzvész, vagy bármiféle veszedelem esetén a harangnyelvet félre verték egy egyedi ritmusban: </a:t>
            </a:r>
            <a:r>
              <a:rPr lang="hu-HU" sz="2000" dirty="0" err="1"/>
              <a:t>csángattak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Régen határőr települések voltak Erdély Dél-keleti részén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227" y="4530436"/>
            <a:ext cx="2837718" cy="20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Vajdahunyad vára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17312"/>
            <a:ext cx="10515600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várat 14-15 században építették</a:t>
            </a:r>
          </a:p>
          <a:p>
            <a:r>
              <a:rPr lang="hu-HU" sz="2000" dirty="0" smtClean="0"/>
              <a:t>1409</a:t>
            </a:r>
            <a:r>
              <a:rPr lang="hu-HU" sz="2000" dirty="0"/>
              <a:t>. október 18-án kelt oklevelében Luxemburgi Zsigmond Vajk </a:t>
            </a:r>
            <a:r>
              <a:rPr lang="hu-HU" sz="2000" i="1" dirty="0"/>
              <a:t>(</a:t>
            </a:r>
            <a:r>
              <a:rPr lang="hu-HU" sz="2000" i="1" dirty="0" err="1"/>
              <a:t>Woyk</a:t>
            </a:r>
            <a:r>
              <a:rPr lang="hu-HU" sz="2000" i="1" dirty="0"/>
              <a:t>)</a:t>
            </a:r>
            <a:r>
              <a:rPr lang="hu-HU" sz="2000" dirty="0"/>
              <a:t> kenéznek, Hunyadi </a:t>
            </a:r>
            <a:r>
              <a:rPr lang="hu-HU" sz="2000" dirty="0" smtClean="0"/>
              <a:t>János </a:t>
            </a:r>
            <a:r>
              <a:rPr lang="hu-HU" sz="2000" dirty="0" smtClean="0"/>
              <a:t>apjának </a:t>
            </a:r>
            <a:r>
              <a:rPr lang="hu-HU" sz="2000" dirty="0"/>
              <a:t>adományozta a hunyadi birtokot, amelyről később a család a nevét is vette</a:t>
            </a:r>
            <a:r>
              <a:rPr lang="hu-HU" sz="2000" dirty="0" smtClean="0"/>
              <a:t>.</a:t>
            </a:r>
          </a:p>
          <a:p>
            <a:r>
              <a:rPr lang="hu-HU" sz="2000" dirty="0"/>
              <a:t> Hunyadi János kormányzósága alatt a várban élt felesége, Szilágyi Erzsébet. Az apjától örökölt kicsiny </a:t>
            </a:r>
            <a:r>
              <a:rPr lang="hu-HU" sz="2000" dirty="0" err="1" smtClean="0"/>
              <a:t>erődséget</a:t>
            </a:r>
            <a:r>
              <a:rPr lang="hu-HU" sz="2000" dirty="0" smtClean="0"/>
              <a:t> </a:t>
            </a:r>
            <a:r>
              <a:rPr lang="hu-HU" sz="2000" dirty="0"/>
              <a:t>Hunyadi János ekkor építette ki rangjához méltó lovagvárrá</a:t>
            </a:r>
            <a:r>
              <a:rPr lang="hu-HU" sz="2000" dirty="0" smtClean="0"/>
              <a:t>.</a:t>
            </a:r>
          </a:p>
          <a:p>
            <a:r>
              <a:rPr lang="hu-HU" sz="2000" dirty="0"/>
              <a:t>Később két jelentős építési periódus formálta a várat: Bethlen Gábor 17. század eleji és Zólyomi Dávidné </a:t>
            </a:r>
            <a:r>
              <a:rPr lang="hu-HU" sz="2000" dirty="0" smtClean="0"/>
              <a:t>század közepén átalakíttatta </a:t>
            </a:r>
            <a:r>
              <a:rPr lang="hu-HU" sz="2000" dirty="0"/>
              <a:t>és külső </a:t>
            </a:r>
            <a:r>
              <a:rPr lang="hu-HU" sz="2000" dirty="0" err="1"/>
              <a:t>védművekkel</a:t>
            </a:r>
            <a:r>
              <a:rPr lang="hu-HU" sz="2000" dirty="0"/>
              <a:t> erősíttette meg a </a:t>
            </a:r>
            <a:r>
              <a:rPr lang="hu-HU" sz="2000" dirty="0" smtClean="0"/>
              <a:t>várat.</a:t>
            </a:r>
          </a:p>
          <a:p>
            <a:r>
              <a:rPr lang="hu-HU" sz="2000" dirty="0"/>
              <a:t>1725-től a kincstári uradalom hivatalai kaptak benne helyet. A várat utoljára 1784-ben használták katonai célra, amikor a vármegyei nemesség nagy része itt talált védelmet a </a:t>
            </a:r>
            <a:r>
              <a:rPr lang="hu-HU" sz="2000" dirty="0" err="1"/>
              <a:t>Horea</a:t>
            </a:r>
            <a:r>
              <a:rPr lang="hu-HU" sz="2000" dirty="0"/>
              <a:t>-felkelés elől.</a:t>
            </a:r>
            <a:endParaRPr lang="hu-HU" sz="2000" dirty="0" smtClean="0"/>
          </a:p>
          <a:p>
            <a:endParaRPr lang="hu-HU" sz="2000" dirty="0"/>
          </a:p>
        </p:txBody>
      </p:sp>
      <p:pic>
        <p:nvPicPr>
          <p:cNvPr id="2056" name="Picture 8" descr="Újult erővel restaurálják Erdély egyik jelképét | Krónika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4880610"/>
            <a:ext cx="2636519" cy="19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Vajdahunyad vára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1807-es látogatásakor I. Ferenc elrendelte felújítását, de a munkálatoknak 1818-ban egy villámcsapás okozta tűz vetett véget. A szabadságharc után a járási hivatalok is a várban működtek. 1854-ben ismét tűz pusztította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Helyre állítása:</a:t>
            </a:r>
            <a:r>
              <a:rPr lang="hu-HU" sz="2000" dirty="0"/>
              <a:t>1868-ban Arányi Lajos népszerűsítő kampánya nyomán közadakozásból kezdték meg az évtizedekig elhúzódó helyreállítást</a:t>
            </a:r>
            <a:r>
              <a:rPr lang="hu-HU" dirty="0" smtClean="0"/>
              <a:t>.</a:t>
            </a:r>
            <a:r>
              <a:rPr lang="hu-HU" sz="2000" dirty="0" smtClean="0"/>
              <a:t>(Rudolf </a:t>
            </a:r>
            <a:r>
              <a:rPr lang="hu-HU" sz="2000" dirty="0"/>
              <a:t>főhercegnek </a:t>
            </a:r>
            <a:r>
              <a:rPr lang="hu-HU" sz="2000" dirty="0" smtClean="0"/>
              <a:t>szánták)</a:t>
            </a:r>
          </a:p>
          <a:p>
            <a:r>
              <a:rPr lang="hu-HU" sz="2000" dirty="0"/>
              <a:t> A helyreállítást előbb </a:t>
            </a:r>
            <a:r>
              <a:rPr lang="hu-HU" sz="2000" dirty="0" err="1"/>
              <a:t>Schulcz</a:t>
            </a:r>
            <a:r>
              <a:rPr lang="hu-HU" sz="2000" dirty="0"/>
              <a:t> Ferenc, majd 1870 és 1874 közt Steindl Imre </a:t>
            </a:r>
            <a:r>
              <a:rPr lang="hu-HU" sz="2000" dirty="0" smtClean="0"/>
              <a:t>irányította, </a:t>
            </a:r>
            <a:r>
              <a:rPr lang="hu-HU" sz="2000" dirty="0" smtClean="0"/>
              <a:t>ők </a:t>
            </a:r>
            <a:r>
              <a:rPr lang="hu-HU" sz="2000" dirty="0" smtClean="0"/>
              <a:t>gótikus </a:t>
            </a:r>
            <a:r>
              <a:rPr lang="hu-HU" sz="2000" dirty="0" smtClean="0"/>
              <a:t>stílusra akarták „</a:t>
            </a:r>
            <a:r>
              <a:rPr lang="hu-HU" sz="2000" dirty="0" smtClean="0"/>
              <a:t>visszaállítani</a:t>
            </a:r>
            <a:r>
              <a:rPr lang="hu-HU" sz="2000" dirty="0" smtClean="0"/>
              <a:t>” a várat.</a:t>
            </a:r>
            <a:r>
              <a:rPr lang="hu-HU" sz="2000" dirty="0"/>
              <a:t> </a:t>
            </a:r>
            <a:endParaRPr lang="hu-HU" sz="2000" dirty="0" smtClean="0"/>
          </a:p>
          <a:p>
            <a:r>
              <a:rPr lang="hu-HU" sz="2000" dirty="0"/>
              <a:t>Steindl alakította ki a tetők mai </a:t>
            </a:r>
            <a:r>
              <a:rPr lang="hu-HU" sz="2000" dirty="0" smtClean="0"/>
              <a:t>formáját </a:t>
            </a:r>
          </a:p>
          <a:p>
            <a:r>
              <a:rPr lang="hu-HU" sz="2000" dirty="0" smtClean="0"/>
              <a:t>A restaurálása</a:t>
            </a:r>
            <a:r>
              <a:rPr lang="hu-HU" sz="2000" dirty="0"/>
              <a:t> Möller István nevéhez </a:t>
            </a:r>
            <a:r>
              <a:rPr lang="hu-HU" sz="2000" dirty="0" smtClean="0"/>
              <a:t>fűződik.</a:t>
            </a:r>
            <a:endParaRPr lang="hu-HU" sz="2000" dirty="0"/>
          </a:p>
        </p:txBody>
      </p:sp>
      <p:pic>
        <p:nvPicPr>
          <p:cNvPr id="4098" name="Picture 2" descr="Vajdahunyad várának meglátogatása - Kirándulás a történelem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11" y="3906982"/>
            <a:ext cx="5164282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Vajdahunyad vára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4 hatalmas </a:t>
            </a:r>
            <a:r>
              <a:rPr lang="hu-HU" sz="2000" dirty="0" smtClean="0"/>
              <a:t>pillérre </a:t>
            </a:r>
            <a:r>
              <a:rPr lang="hu-HU" sz="2000" dirty="0" smtClean="0"/>
              <a:t>támaszkodó fa híd</a:t>
            </a:r>
          </a:p>
          <a:p>
            <a:r>
              <a:rPr lang="hu-HU" sz="2000" dirty="0"/>
              <a:t> A Kaputorony az 1440-es években épült, korábban a bejárás pont az ellenkező oldalon, a várudvar déli sarkában található </a:t>
            </a:r>
            <a:r>
              <a:rPr lang="hu-HU" sz="2000" dirty="0" err="1"/>
              <a:t>Ókaputornyon</a:t>
            </a:r>
            <a:r>
              <a:rPr lang="hu-HU" sz="2000" dirty="0"/>
              <a:t> át esett a várba</a:t>
            </a:r>
            <a:r>
              <a:rPr lang="hu-HU" sz="2000" dirty="0" smtClean="0"/>
              <a:t>. A vár alatt kazamaták találhatók</a:t>
            </a:r>
          </a:p>
          <a:p>
            <a:r>
              <a:rPr lang="hu-HU" sz="2000" dirty="0"/>
              <a:t>Nyugati oldalán húzódik a vár palotaszárnya, amely Hunyadi János alatt </a:t>
            </a:r>
            <a:r>
              <a:rPr lang="hu-HU" sz="2000" dirty="0" smtClean="0"/>
              <a:t>épült</a:t>
            </a:r>
          </a:p>
          <a:p>
            <a:r>
              <a:rPr lang="hu-HU" dirty="0" smtClean="0"/>
              <a:t> </a:t>
            </a:r>
            <a:r>
              <a:rPr lang="hu-HU" sz="2000" dirty="0"/>
              <a:t>A vár keleti oldalának további szakaszát a Bethlen-szárny foglalja el. Ezt a 19. </a:t>
            </a:r>
            <a:r>
              <a:rPr lang="hu-HU" sz="2000" dirty="0" smtClean="0"/>
              <a:t>század</a:t>
            </a:r>
            <a:r>
              <a:rPr lang="hu-HU" sz="2000" dirty="0"/>
              <a:t> helyreállításkor Rudolf főherceg személyes céljaira szánták.</a:t>
            </a:r>
          </a:p>
        </p:txBody>
      </p:sp>
      <p:pic>
        <p:nvPicPr>
          <p:cNvPr id="5122" name="Picture 2" descr="A legszebb erdélyi várak - Kelet-Nyugat útikönyv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6" y="4264527"/>
            <a:ext cx="3477941" cy="23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számoló dél-erdélyi látogatásunkról I | Patriótá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65" y="4129590"/>
            <a:ext cx="3260954" cy="24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97</Words>
  <Application>Microsoft Office PowerPoint</Application>
  <PresentationFormat>Szélesvásznú</PresentationFormat>
  <Paragraphs>41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A kirándulás 2. napja</vt:lpstr>
      <vt:lpstr>A Csángók</vt:lpstr>
      <vt:lpstr>A Csángók</vt:lpstr>
      <vt:lpstr>A bukovinai csángók</vt:lpstr>
      <vt:lpstr>A Gyimesi csángók</vt:lpstr>
      <vt:lpstr>Hétfalusi csángók</vt:lpstr>
      <vt:lpstr>Vajdahunyad vára</vt:lpstr>
      <vt:lpstr>Vajdahunyad vára</vt:lpstr>
      <vt:lpstr>Vajdahunyad vára</vt:lpstr>
      <vt:lpstr>VÉGE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kirándulás 2. napja</dc:title>
  <dc:creator>Vrábel János Sebestyén</dc:creator>
  <cp:lastModifiedBy>Vrábel János Sebestyén</cp:lastModifiedBy>
  <cp:revision>16</cp:revision>
  <dcterms:created xsi:type="dcterms:W3CDTF">2025-02-17T17:36:01Z</dcterms:created>
  <dcterms:modified xsi:type="dcterms:W3CDTF">2025-02-18T20:39:42Z</dcterms:modified>
</cp:coreProperties>
</file>