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281B-94CD-479F-8CF6-F4FF2FE8BA37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1B99-3E5B-49F5-A6FD-5FB5EA4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4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97778B-18A4-22C4-EDF1-EA25F1BA6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70DCE9-AF41-33FC-C62D-A454402CE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84CB62-4F15-9612-6B52-2C363A03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6EEE92-C96E-F504-C1DA-EAFF9B86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4E0E3F-87F5-1383-69C3-F129C6FA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06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571A46-0375-7374-0C28-C2155555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1FDEE3E-63CA-94E3-3EE4-5BF66A3BF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73672-4434-9419-070A-21501BEB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9A536F1-F9D4-AEC8-5CFE-DF658568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096438-C4EC-CD01-8D15-B8E3F61A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0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E0089E-3DB5-CDD5-5D96-39F68BDA0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8E2053-8405-3E09-51C7-5056E6E23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2CA595-CE0A-5A18-70CC-AC687C1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4430EF-0685-FF8C-2049-DD38D0B5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CC9D31-86A5-A848-0EBE-343EDCE9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4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6969D4-0889-4E0E-BC76-D7D09B78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680F10-7775-D403-7DCE-4C9296E93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FF037D-6EE5-887B-7F39-C5012874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341657-63E6-6177-2369-2AF4C89D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852149-6897-D9E8-FBA3-975E01A2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5D70A3-7D34-A8AF-69AA-D0D7C3C8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87D35A-3D4F-C519-1A28-D587754C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6D388A-0978-D945-1742-2F493258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2E24A4-D12F-BB61-1B61-088CC2B5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FB1EB7-4ECD-D565-491A-C9836F35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9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BE9F8B-65CC-E82F-C60C-E904B535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502FE2-1E56-0F84-DFB1-3A57D1103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64A1904-3791-42AE-DC27-FE5A79065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CB195A7-12AA-0F92-D6CF-7129E58D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C7B525-0620-01E0-9482-8112D85B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9E754F0-C4DE-5D6E-4188-0F470FB9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22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EFBC2D-8FDC-85D7-0B8E-8F422CF5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294005-A908-A355-5DE3-94F25F0B0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59C637-97A4-9B3F-3FE8-074F95F95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C9D470-423F-31BB-F40F-CDD5EA43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6D1B60B-3A23-F103-D326-12BB9A29E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280590A-D7DF-26CD-DB6B-0CBCE36D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AE8FC9-4048-7C50-818B-E80255C3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C959D23-217F-7798-7D0F-5D36EA71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16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8A4B7A-D973-9EF7-FF22-1329CBD6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61B9F3D-A836-096A-B208-E1DE8DD4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9961219-23B2-0885-F18B-33CA4CB5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22058-B4A9-6883-2C5E-AE4180C9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17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DE78EC3-495A-78F6-D7D6-AD589CDD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983096-B4E4-CD2C-BA38-3B3F5892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050471-DEEB-C6D7-EEE4-BE6BB0C4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10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17D69C-F5F3-6131-9A60-44A733E7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6BE2A1-F526-9645-3F55-D6D96C3C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0BC35B-81EC-0A26-768C-E9B87614B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60C8D46-E21D-7A8F-5A1E-68E4C912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762978F-1D4B-9950-A8EF-77F8EE0D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1A676B3-1C24-9B72-C151-2981C1C4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62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EC6B35-3C8C-66B4-B2B7-DDFFE8F4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1D5E612-B966-C187-EAAE-4375C24C0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EC5792-F635-85D6-2E5A-0C69FA1A6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D654A4-CD07-C048-8BDA-04E08A97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A50BB0F-8860-AF83-9393-8A0C9A96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FB6C222-C3DF-BB9F-D2E4-3A672127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A6BC8B-ABA9-1465-6B3A-D5E2F6E9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BC89B0F-78AD-E3EC-ADCF-04F649F5C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52B6BF-5765-FF78-2770-87A768072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7D8F-DD06-425A-96F2-E92304DD860E}" type="datetimeFigureOut">
              <a:rPr lang="hu-HU" smtClean="0"/>
              <a:t>2025. 02. 19.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6F8E0B-54F5-9626-52D6-BD4CF0A38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C89A4A-2F38-F8A1-FB9A-AC7711B6F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81A6-2D87-4D5A-B8A1-3785AF49B7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79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ktura.click.hu/OKT/11_hu_general_info_04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vesiz53.blogspot.com/2016/10/karpatalja-szinever-husz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loghpet.com/2015/04/21/csillagos-otos-a-rudasna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Paintings_by_M%C3%B3r_Tha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5C096817-070E-EBA3-053D-8BDE32579927}"/>
              </a:ext>
            </a:extLst>
          </p:cNvPr>
          <p:cNvSpPr/>
          <p:nvPr/>
        </p:nvSpPr>
        <p:spPr>
          <a:xfrm>
            <a:off x="3870070" y="1890117"/>
            <a:ext cx="445186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Erdélyi túra:</a:t>
            </a:r>
          </a:p>
          <a:p>
            <a:pPr algn="ctr"/>
            <a:r>
              <a:rPr lang="hu-HU" sz="4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3. Nap</a:t>
            </a:r>
          </a:p>
          <a:p>
            <a:pPr algn="ctr"/>
            <a:r>
              <a:rPr lang="hu-HU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I. Fejezet</a:t>
            </a:r>
            <a:endParaRPr lang="hu-HU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Csoportba foglalás 60">
            <a:extLst>
              <a:ext uri="{FF2B5EF4-FFF2-40B4-BE49-F238E27FC236}">
                <a16:creationId xmlns:a16="http://schemas.microsoft.com/office/drawing/2014/main" id="{07608568-C447-BECE-C180-D15DADA07C9B}"/>
              </a:ext>
            </a:extLst>
          </p:cNvPr>
          <p:cNvGrpSpPr/>
          <p:nvPr/>
        </p:nvGrpSpPr>
        <p:grpSpPr>
          <a:xfrm>
            <a:off x="4012788" y="-565221"/>
            <a:ext cx="8537827" cy="8399896"/>
            <a:chOff x="3911701" y="-554335"/>
            <a:chExt cx="8537827" cy="8399896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grpSpPr>
        <p:grpSp>
          <p:nvGrpSpPr>
            <p:cNvPr id="57" name="Csoportba foglalás 56">
              <a:extLst>
                <a:ext uri="{FF2B5EF4-FFF2-40B4-BE49-F238E27FC236}">
                  <a16:creationId xmlns:a16="http://schemas.microsoft.com/office/drawing/2014/main" id="{4F56444F-85DC-647B-16E6-73D65E14D0DE}"/>
                </a:ext>
              </a:extLst>
            </p:cNvPr>
            <p:cNvGrpSpPr/>
            <p:nvPr/>
          </p:nvGrpSpPr>
          <p:grpSpPr>
            <a:xfrm>
              <a:off x="3911701" y="-554335"/>
              <a:ext cx="8537827" cy="8399896"/>
              <a:chOff x="4346316" y="-554336"/>
              <a:chExt cx="8537827" cy="8399896"/>
            </a:xfrm>
            <a:grpFill/>
          </p:grpSpPr>
          <p:sp>
            <p:nvSpPr>
              <p:cNvPr id="7" name="Hatszög 6">
                <a:extLst>
                  <a:ext uri="{FF2B5EF4-FFF2-40B4-BE49-F238E27FC236}">
                    <a16:creationId xmlns:a16="http://schemas.microsoft.com/office/drawing/2014/main" id="{3BE40655-4EB9-26CB-8369-C7C988010EF0}"/>
                  </a:ext>
                </a:extLst>
              </p:cNvPr>
              <p:cNvSpPr/>
              <p:nvPr/>
            </p:nvSpPr>
            <p:spPr>
              <a:xfrm>
                <a:off x="10650944" y="3430029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" name="Hatszög 7">
                <a:extLst>
                  <a:ext uri="{FF2B5EF4-FFF2-40B4-BE49-F238E27FC236}">
                    <a16:creationId xmlns:a16="http://schemas.microsoft.com/office/drawing/2014/main" id="{733D595B-2C28-9AD9-BF16-D05B39B4DCE6}"/>
                  </a:ext>
                </a:extLst>
              </p:cNvPr>
              <p:cNvSpPr/>
              <p:nvPr/>
            </p:nvSpPr>
            <p:spPr>
              <a:xfrm>
                <a:off x="9610290" y="288570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" name="Hatszög 8">
                <a:extLst>
                  <a:ext uri="{FF2B5EF4-FFF2-40B4-BE49-F238E27FC236}">
                    <a16:creationId xmlns:a16="http://schemas.microsoft.com/office/drawing/2014/main" id="{069C5BCB-7903-8FD8-EF33-F854CAC1802C}"/>
                  </a:ext>
                </a:extLst>
              </p:cNvPr>
              <p:cNvSpPr/>
              <p:nvPr/>
            </p:nvSpPr>
            <p:spPr>
              <a:xfrm>
                <a:off x="10650944" y="2294657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0" name="Hatszög 9">
                <a:extLst>
                  <a:ext uri="{FF2B5EF4-FFF2-40B4-BE49-F238E27FC236}">
                    <a16:creationId xmlns:a16="http://schemas.microsoft.com/office/drawing/2014/main" id="{D51A122A-9743-E273-9804-9A8041796C00}"/>
                  </a:ext>
                </a:extLst>
              </p:cNvPr>
              <p:cNvSpPr/>
              <p:nvPr/>
            </p:nvSpPr>
            <p:spPr>
              <a:xfrm>
                <a:off x="9604287" y="1743815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1" name="Hatszög 10">
                <a:extLst>
                  <a:ext uri="{FF2B5EF4-FFF2-40B4-BE49-F238E27FC236}">
                    <a16:creationId xmlns:a16="http://schemas.microsoft.com/office/drawing/2014/main" id="{B0AD9BF1-000B-EE0B-7337-5995ECF836C7}"/>
                  </a:ext>
                </a:extLst>
              </p:cNvPr>
              <p:cNvSpPr/>
              <p:nvPr/>
            </p:nvSpPr>
            <p:spPr>
              <a:xfrm>
                <a:off x="10612115" y="115277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" name="Hatszög 11">
                <a:extLst>
                  <a:ext uri="{FF2B5EF4-FFF2-40B4-BE49-F238E27FC236}">
                    <a16:creationId xmlns:a16="http://schemas.microsoft.com/office/drawing/2014/main" id="{EEAD3569-8B4A-BEFF-A9E7-A0237E520270}"/>
                  </a:ext>
                </a:extLst>
              </p:cNvPr>
              <p:cNvSpPr/>
              <p:nvPr/>
            </p:nvSpPr>
            <p:spPr>
              <a:xfrm>
                <a:off x="9568543" y="-539915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" name="Hatszög 12">
                <a:extLst>
                  <a:ext uri="{FF2B5EF4-FFF2-40B4-BE49-F238E27FC236}">
                    <a16:creationId xmlns:a16="http://schemas.microsoft.com/office/drawing/2014/main" id="{72331B8D-E400-E7DE-47FF-1167026D6A54}"/>
                  </a:ext>
                </a:extLst>
              </p:cNvPr>
              <p:cNvSpPr/>
              <p:nvPr/>
            </p:nvSpPr>
            <p:spPr>
              <a:xfrm>
                <a:off x="9568543" y="60197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4" name="Hatszög 13">
                <a:extLst>
                  <a:ext uri="{FF2B5EF4-FFF2-40B4-BE49-F238E27FC236}">
                    <a16:creationId xmlns:a16="http://schemas.microsoft.com/office/drawing/2014/main" id="{5BD5E871-0E80-4D7A-0FEC-0EF9C8EB2A4B}"/>
                  </a:ext>
                </a:extLst>
              </p:cNvPr>
              <p:cNvSpPr/>
              <p:nvPr/>
            </p:nvSpPr>
            <p:spPr>
              <a:xfrm>
                <a:off x="10612115" y="10885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5" name="Hatszög 14">
                <a:extLst>
                  <a:ext uri="{FF2B5EF4-FFF2-40B4-BE49-F238E27FC236}">
                    <a16:creationId xmlns:a16="http://schemas.microsoft.com/office/drawing/2014/main" id="{B9FF982D-D818-8D2F-A805-1A1CA19B3D09}"/>
                  </a:ext>
                </a:extLst>
              </p:cNvPr>
              <p:cNvSpPr/>
              <p:nvPr/>
            </p:nvSpPr>
            <p:spPr>
              <a:xfrm>
                <a:off x="9627517" y="6281056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6" name="Hatszög 15">
                <a:extLst>
                  <a:ext uri="{FF2B5EF4-FFF2-40B4-BE49-F238E27FC236}">
                    <a16:creationId xmlns:a16="http://schemas.microsoft.com/office/drawing/2014/main" id="{1DC91C29-FFC9-A14E-E82C-942F2C20FA57}"/>
                  </a:ext>
                </a:extLst>
              </p:cNvPr>
              <p:cNvSpPr/>
              <p:nvPr/>
            </p:nvSpPr>
            <p:spPr>
              <a:xfrm>
                <a:off x="10661830" y="571380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7" name="Hatszög 16">
                <a:extLst>
                  <a:ext uri="{FF2B5EF4-FFF2-40B4-BE49-F238E27FC236}">
                    <a16:creationId xmlns:a16="http://schemas.microsoft.com/office/drawing/2014/main" id="{B963E9B3-0776-3342-FB0C-0D26EC00DEE1}"/>
                  </a:ext>
                </a:extLst>
              </p:cNvPr>
              <p:cNvSpPr/>
              <p:nvPr/>
            </p:nvSpPr>
            <p:spPr>
              <a:xfrm>
                <a:off x="9627517" y="5158630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8" name="Hatszög 17">
                <a:extLst>
                  <a:ext uri="{FF2B5EF4-FFF2-40B4-BE49-F238E27FC236}">
                    <a16:creationId xmlns:a16="http://schemas.microsoft.com/office/drawing/2014/main" id="{40AFB254-6D93-1024-8366-70E42A0E8C61}"/>
                  </a:ext>
                </a:extLst>
              </p:cNvPr>
              <p:cNvSpPr/>
              <p:nvPr/>
            </p:nvSpPr>
            <p:spPr>
              <a:xfrm>
                <a:off x="10661830" y="4578429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9" name="Hatszög 18">
                <a:extLst>
                  <a:ext uri="{FF2B5EF4-FFF2-40B4-BE49-F238E27FC236}">
                    <a16:creationId xmlns:a16="http://schemas.microsoft.com/office/drawing/2014/main" id="{6424D834-3EE7-6D28-9604-1E2B32940D83}"/>
                  </a:ext>
                </a:extLst>
              </p:cNvPr>
              <p:cNvSpPr/>
              <p:nvPr/>
            </p:nvSpPr>
            <p:spPr>
              <a:xfrm>
                <a:off x="9610459" y="4023258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0" name="Hatszög 19">
                <a:extLst>
                  <a:ext uri="{FF2B5EF4-FFF2-40B4-BE49-F238E27FC236}">
                    <a16:creationId xmlns:a16="http://schemas.microsoft.com/office/drawing/2014/main" id="{FF4EAA14-0CF0-FFE6-C190-4F3A535E5FA2}"/>
                  </a:ext>
                </a:extLst>
              </p:cNvPr>
              <p:cNvSpPr/>
              <p:nvPr/>
            </p:nvSpPr>
            <p:spPr>
              <a:xfrm>
                <a:off x="11691429" y="1697572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1" name="Hatszög 20">
                <a:extLst>
                  <a:ext uri="{FF2B5EF4-FFF2-40B4-BE49-F238E27FC236}">
                    <a16:creationId xmlns:a16="http://schemas.microsoft.com/office/drawing/2014/main" id="{FA027800-77A6-D683-5EAC-C1B6FF758964}"/>
                  </a:ext>
                </a:extLst>
              </p:cNvPr>
              <p:cNvSpPr/>
              <p:nvPr/>
            </p:nvSpPr>
            <p:spPr>
              <a:xfrm>
                <a:off x="11691429" y="2838429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2" name="Hatszög 21">
                <a:extLst>
                  <a:ext uri="{FF2B5EF4-FFF2-40B4-BE49-F238E27FC236}">
                    <a16:creationId xmlns:a16="http://schemas.microsoft.com/office/drawing/2014/main" id="{A0598779-7EC7-D8D5-2808-25BEE6A1625D}"/>
                  </a:ext>
                </a:extLst>
              </p:cNvPr>
              <p:cNvSpPr/>
              <p:nvPr/>
            </p:nvSpPr>
            <p:spPr>
              <a:xfrm>
                <a:off x="11680543" y="3984087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3" name="Hatszög 22">
                <a:extLst>
                  <a:ext uri="{FF2B5EF4-FFF2-40B4-BE49-F238E27FC236}">
                    <a16:creationId xmlns:a16="http://schemas.microsoft.com/office/drawing/2014/main" id="{8F41CFB9-27C9-22C4-9FB0-91C8CB6AF457}"/>
                  </a:ext>
                </a:extLst>
              </p:cNvPr>
              <p:cNvSpPr/>
              <p:nvPr/>
            </p:nvSpPr>
            <p:spPr>
              <a:xfrm>
                <a:off x="11696143" y="5097687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4" name="Hatszög 23">
                <a:extLst>
                  <a:ext uri="{FF2B5EF4-FFF2-40B4-BE49-F238E27FC236}">
                    <a16:creationId xmlns:a16="http://schemas.microsoft.com/office/drawing/2014/main" id="{2406291E-87E2-0CD1-4E82-A4E755FC0A65}"/>
                  </a:ext>
                </a:extLst>
              </p:cNvPr>
              <p:cNvSpPr/>
              <p:nvPr/>
            </p:nvSpPr>
            <p:spPr>
              <a:xfrm>
                <a:off x="10661830" y="6826288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5" name="Hatszög 24">
                <a:extLst>
                  <a:ext uri="{FF2B5EF4-FFF2-40B4-BE49-F238E27FC236}">
                    <a16:creationId xmlns:a16="http://schemas.microsoft.com/office/drawing/2014/main" id="{72229F61-279E-2E33-F204-0FA24EBAA110}"/>
                  </a:ext>
                </a:extLst>
              </p:cNvPr>
              <p:cNvSpPr/>
              <p:nvPr/>
            </p:nvSpPr>
            <p:spPr>
              <a:xfrm>
                <a:off x="11696143" y="6246087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6" name="Hatszög 25">
                <a:extLst>
                  <a:ext uri="{FF2B5EF4-FFF2-40B4-BE49-F238E27FC236}">
                    <a16:creationId xmlns:a16="http://schemas.microsoft.com/office/drawing/2014/main" id="{2AEE7324-E57F-D72C-6C52-2AEF9DC4F693}"/>
                  </a:ext>
                </a:extLst>
              </p:cNvPr>
              <p:cNvSpPr/>
              <p:nvPr/>
            </p:nvSpPr>
            <p:spPr>
              <a:xfrm>
                <a:off x="11680543" y="567129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7" name="Hatszög 26">
                <a:extLst>
                  <a:ext uri="{FF2B5EF4-FFF2-40B4-BE49-F238E27FC236}">
                    <a16:creationId xmlns:a16="http://schemas.microsoft.com/office/drawing/2014/main" id="{BCE7BDFD-863B-F60F-8C2E-C5DDA6AD7AEC}"/>
                  </a:ext>
                </a:extLst>
              </p:cNvPr>
              <p:cNvSpPr/>
              <p:nvPr/>
            </p:nvSpPr>
            <p:spPr>
              <a:xfrm>
                <a:off x="11655687" y="-554336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8" name="Hatszög 27">
                <a:extLst>
                  <a:ext uri="{FF2B5EF4-FFF2-40B4-BE49-F238E27FC236}">
                    <a16:creationId xmlns:a16="http://schemas.microsoft.com/office/drawing/2014/main" id="{E40EDFED-E15B-C59A-CB1E-D6DD7529A890}"/>
                  </a:ext>
                </a:extLst>
              </p:cNvPr>
              <p:cNvSpPr/>
              <p:nvPr/>
            </p:nvSpPr>
            <p:spPr>
              <a:xfrm>
                <a:off x="8549318" y="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9" name="Hatszög 28">
                <a:extLst>
                  <a:ext uri="{FF2B5EF4-FFF2-40B4-BE49-F238E27FC236}">
                    <a16:creationId xmlns:a16="http://schemas.microsoft.com/office/drawing/2014/main" id="{6E286F4B-61B7-4048-AA00-4487A6B5A8EC}"/>
                  </a:ext>
                </a:extLst>
              </p:cNvPr>
              <p:cNvSpPr/>
              <p:nvPr/>
            </p:nvSpPr>
            <p:spPr>
              <a:xfrm>
                <a:off x="8563849" y="115277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0" name="Hatszög 29">
                <a:extLst>
                  <a:ext uri="{FF2B5EF4-FFF2-40B4-BE49-F238E27FC236}">
                    <a16:creationId xmlns:a16="http://schemas.microsoft.com/office/drawing/2014/main" id="{98C5D529-E6A2-D7CA-8BEE-97753427CF6A}"/>
                  </a:ext>
                </a:extLst>
              </p:cNvPr>
              <p:cNvSpPr/>
              <p:nvPr/>
            </p:nvSpPr>
            <p:spPr>
              <a:xfrm>
                <a:off x="8563849" y="2294657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1" name="Hatszög 30">
                <a:extLst>
                  <a:ext uri="{FF2B5EF4-FFF2-40B4-BE49-F238E27FC236}">
                    <a16:creationId xmlns:a16="http://schemas.microsoft.com/office/drawing/2014/main" id="{C7676F31-22CF-011A-3B6A-CA08ABE959AD}"/>
                  </a:ext>
                </a:extLst>
              </p:cNvPr>
              <p:cNvSpPr/>
              <p:nvPr/>
            </p:nvSpPr>
            <p:spPr>
              <a:xfrm>
                <a:off x="8563849" y="3430029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2" name="Hatszög 31">
                <a:extLst>
                  <a:ext uri="{FF2B5EF4-FFF2-40B4-BE49-F238E27FC236}">
                    <a16:creationId xmlns:a16="http://schemas.microsoft.com/office/drawing/2014/main" id="{42598808-1223-5DE7-086E-D519E504D056}"/>
                  </a:ext>
                </a:extLst>
              </p:cNvPr>
              <p:cNvSpPr/>
              <p:nvPr/>
            </p:nvSpPr>
            <p:spPr>
              <a:xfrm>
                <a:off x="8563849" y="4582076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3" name="Hatszög 32">
                <a:extLst>
                  <a:ext uri="{FF2B5EF4-FFF2-40B4-BE49-F238E27FC236}">
                    <a16:creationId xmlns:a16="http://schemas.microsoft.com/office/drawing/2014/main" id="{37AF8208-C37F-6987-3817-8CB4DBFDCE26}"/>
                  </a:ext>
                </a:extLst>
              </p:cNvPr>
              <p:cNvSpPr/>
              <p:nvPr/>
            </p:nvSpPr>
            <p:spPr>
              <a:xfrm>
                <a:off x="8563849" y="5709818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4" name="Hatszög 33">
                <a:extLst>
                  <a:ext uri="{FF2B5EF4-FFF2-40B4-BE49-F238E27FC236}">
                    <a16:creationId xmlns:a16="http://schemas.microsoft.com/office/drawing/2014/main" id="{35C3474F-B612-2A09-8FB7-3C3025B09208}"/>
                  </a:ext>
                </a:extLst>
              </p:cNvPr>
              <p:cNvSpPr/>
              <p:nvPr/>
            </p:nvSpPr>
            <p:spPr>
              <a:xfrm>
                <a:off x="8549318" y="6837560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5" name="Hatszög 34">
                <a:extLst>
                  <a:ext uri="{FF2B5EF4-FFF2-40B4-BE49-F238E27FC236}">
                    <a16:creationId xmlns:a16="http://schemas.microsoft.com/office/drawing/2014/main" id="{DCF8AD37-E7B2-4B08-7C36-B5B1689DC60E}"/>
                  </a:ext>
                </a:extLst>
              </p:cNvPr>
              <p:cNvSpPr/>
              <p:nvPr/>
            </p:nvSpPr>
            <p:spPr>
              <a:xfrm>
                <a:off x="7523364" y="3961202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6" name="Hatszög 35">
                <a:extLst>
                  <a:ext uri="{FF2B5EF4-FFF2-40B4-BE49-F238E27FC236}">
                    <a16:creationId xmlns:a16="http://schemas.microsoft.com/office/drawing/2014/main" id="{9FAA33E2-79FD-8058-17E7-E44366783491}"/>
                  </a:ext>
                </a:extLst>
              </p:cNvPr>
              <p:cNvSpPr/>
              <p:nvPr/>
            </p:nvSpPr>
            <p:spPr>
              <a:xfrm>
                <a:off x="7524289" y="5103088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7" name="Hatszög 36">
                <a:extLst>
                  <a:ext uri="{FF2B5EF4-FFF2-40B4-BE49-F238E27FC236}">
                    <a16:creationId xmlns:a16="http://schemas.microsoft.com/office/drawing/2014/main" id="{E24854A2-593E-9744-0BDE-FD8D03834F0A}"/>
                  </a:ext>
                </a:extLst>
              </p:cNvPr>
              <p:cNvSpPr/>
              <p:nvPr/>
            </p:nvSpPr>
            <p:spPr>
              <a:xfrm>
                <a:off x="7524289" y="6238460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8" name="Hatszög 37">
                <a:extLst>
                  <a:ext uri="{FF2B5EF4-FFF2-40B4-BE49-F238E27FC236}">
                    <a16:creationId xmlns:a16="http://schemas.microsoft.com/office/drawing/2014/main" id="{DDC6E3E8-4594-1BB2-2C68-132771185E7C}"/>
                  </a:ext>
                </a:extLst>
              </p:cNvPr>
              <p:cNvSpPr/>
              <p:nvPr/>
            </p:nvSpPr>
            <p:spPr>
              <a:xfrm>
                <a:off x="7523195" y="2797546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9" name="Hatszög 38">
                <a:extLst>
                  <a:ext uri="{FF2B5EF4-FFF2-40B4-BE49-F238E27FC236}">
                    <a16:creationId xmlns:a16="http://schemas.microsoft.com/office/drawing/2014/main" id="{789E4760-E92B-AD35-FD95-AC9560DCB5B6}"/>
                  </a:ext>
                </a:extLst>
              </p:cNvPr>
              <p:cNvSpPr/>
              <p:nvPr/>
            </p:nvSpPr>
            <p:spPr>
              <a:xfrm>
                <a:off x="6434623" y="452833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0" name="Hatszög 39">
                <a:extLst>
                  <a:ext uri="{FF2B5EF4-FFF2-40B4-BE49-F238E27FC236}">
                    <a16:creationId xmlns:a16="http://schemas.microsoft.com/office/drawing/2014/main" id="{75271C10-26A2-079D-DB32-305EFBD2D7BC}"/>
                  </a:ext>
                </a:extLst>
              </p:cNvPr>
              <p:cNvSpPr/>
              <p:nvPr/>
            </p:nvSpPr>
            <p:spPr>
              <a:xfrm>
                <a:off x="6456799" y="5670774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1" name="Hatszög 40">
                <a:extLst>
                  <a:ext uri="{FF2B5EF4-FFF2-40B4-BE49-F238E27FC236}">
                    <a16:creationId xmlns:a16="http://schemas.microsoft.com/office/drawing/2014/main" id="{904429B4-F41C-4B01-98B7-D3B995D367D4}"/>
                  </a:ext>
                </a:extLst>
              </p:cNvPr>
              <p:cNvSpPr/>
              <p:nvPr/>
            </p:nvSpPr>
            <p:spPr>
              <a:xfrm>
                <a:off x="6434623" y="6788313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2" name="Hatszög 41">
                <a:extLst>
                  <a:ext uri="{FF2B5EF4-FFF2-40B4-BE49-F238E27FC236}">
                    <a16:creationId xmlns:a16="http://schemas.microsoft.com/office/drawing/2014/main" id="{EC09D96B-82B2-4936-0BD1-967D4CEF78E0}"/>
                  </a:ext>
                </a:extLst>
              </p:cNvPr>
              <p:cNvSpPr/>
              <p:nvPr/>
            </p:nvSpPr>
            <p:spPr>
              <a:xfrm>
                <a:off x="5400310" y="6259160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8" name="Hatszög 47">
                <a:extLst>
                  <a:ext uri="{FF2B5EF4-FFF2-40B4-BE49-F238E27FC236}">
                    <a16:creationId xmlns:a16="http://schemas.microsoft.com/office/drawing/2014/main" id="{C425459E-3B45-01C0-B970-4DD35EC95FD0}"/>
                  </a:ext>
                </a:extLst>
              </p:cNvPr>
              <p:cNvSpPr/>
              <p:nvPr/>
            </p:nvSpPr>
            <p:spPr>
              <a:xfrm>
                <a:off x="4346316" y="5704850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9" name="Hatszög 48">
                <a:extLst>
                  <a:ext uri="{FF2B5EF4-FFF2-40B4-BE49-F238E27FC236}">
                    <a16:creationId xmlns:a16="http://schemas.microsoft.com/office/drawing/2014/main" id="{904408D7-00C8-7745-FEF1-D90EC8437671}"/>
                  </a:ext>
                </a:extLst>
              </p:cNvPr>
              <p:cNvSpPr/>
              <p:nvPr/>
            </p:nvSpPr>
            <p:spPr>
              <a:xfrm>
                <a:off x="6456799" y="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55" name="Hatszög 54">
                <a:extLst>
                  <a:ext uri="{FF2B5EF4-FFF2-40B4-BE49-F238E27FC236}">
                    <a16:creationId xmlns:a16="http://schemas.microsoft.com/office/drawing/2014/main" id="{5F3122AD-E746-2CD6-AD7F-9F889647F51B}"/>
                  </a:ext>
                </a:extLst>
              </p:cNvPr>
              <p:cNvSpPr/>
              <p:nvPr/>
            </p:nvSpPr>
            <p:spPr>
              <a:xfrm>
                <a:off x="7512799" y="599101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56" name="Hatszög 55">
                <a:extLst>
                  <a:ext uri="{FF2B5EF4-FFF2-40B4-BE49-F238E27FC236}">
                    <a16:creationId xmlns:a16="http://schemas.microsoft.com/office/drawing/2014/main" id="{705D7855-4E59-2F82-6337-CDA55634C806}"/>
                  </a:ext>
                </a:extLst>
              </p:cNvPr>
              <p:cNvSpPr/>
              <p:nvPr/>
            </p:nvSpPr>
            <p:spPr>
              <a:xfrm>
                <a:off x="7556021" y="1704110"/>
                <a:ext cx="1188000" cy="10080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59" name="Hatszög 58">
              <a:extLst>
                <a:ext uri="{FF2B5EF4-FFF2-40B4-BE49-F238E27FC236}">
                  <a16:creationId xmlns:a16="http://schemas.microsoft.com/office/drawing/2014/main" id="{96048AC9-D2CA-8FD8-15E1-0E823AF4E862}"/>
                </a:ext>
              </a:extLst>
            </p:cNvPr>
            <p:cNvSpPr/>
            <p:nvPr/>
          </p:nvSpPr>
          <p:spPr>
            <a:xfrm>
              <a:off x="4975925" y="578461"/>
              <a:ext cx="1188000" cy="1008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62" name="Téglalap 61">
            <a:extLst>
              <a:ext uri="{FF2B5EF4-FFF2-40B4-BE49-F238E27FC236}">
                <a16:creationId xmlns:a16="http://schemas.microsoft.com/office/drawing/2014/main" id="{C497262D-DA96-5E36-AC00-4E6E5C1AA106}"/>
              </a:ext>
            </a:extLst>
          </p:cNvPr>
          <p:cNvSpPr/>
          <p:nvPr/>
        </p:nvSpPr>
        <p:spPr>
          <a:xfrm>
            <a:off x="895488" y="535451"/>
            <a:ext cx="3677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Déva Vára</a:t>
            </a:r>
          </a:p>
        </p:txBody>
      </p:sp>
      <p:sp>
        <p:nvSpPr>
          <p:cNvPr id="63" name="Téglalap 62">
            <a:extLst>
              <a:ext uri="{FF2B5EF4-FFF2-40B4-BE49-F238E27FC236}">
                <a16:creationId xmlns:a16="http://schemas.microsoft.com/office/drawing/2014/main" id="{6771596A-9719-9913-A2B5-57BFA5A422F5}"/>
              </a:ext>
            </a:extLst>
          </p:cNvPr>
          <p:cNvSpPr/>
          <p:nvPr/>
        </p:nvSpPr>
        <p:spPr>
          <a:xfrm>
            <a:off x="57604" y="1282499"/>
            <a:ext cx="7173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Déva várát 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1270 körül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kezdték építeni</a:t>
            </a:r>
            <a:r>
              <a:rPr lang="hu-H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194DC8D0-CD80-1066-BEBC-B81D00326012}"/>
              </a:ext>
            </a:extLst>
          </p:cNvPr>
          <p:cNvSpPr txBox="1"/>
          <p:nvPr/>
        </p:nvSpPr>
        <p:spPr>
          <a:xfrm>
            <a:off x="57604" y="2283085"/>
            <a:ext cx="71216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 vár a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1100 méter magas Déva-hegy tetején található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C0C8B437-41A9-E1F5-948B-11C5A2671666}"/>
              </a:ext>
            </a:extLst>
          </p:cNvPr>
          <p:cNvSpPr/>
          <p:nvPr/>
        </p:nvSpPr>
        <p:spPr>
          <a:xfrm>
            <a:off x="0" y="3311573"/>
            <a:ext cx="60131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A várról készült egy ballada is </a:t>
            </a:r>
          </a:p>
          <a:p>
            <a:r>
              <a:rPr lang="hu-HU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aminek a címe Kőmíves kelemen.</a:t>
            </a:r>
          </a:p>
        </p:txBody>
      </p:sp>
    </p:spTree>
    <p:extLst>
      <p:ext uri="{BB962C8B-B14F-4D97-AF65-F5344CB8AC3E}">
        <p14:creationId xmlns:p14="http://schemas.microsoft.com/office/powerpoint/2010/main" val="36993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4232F149-9100-021D-C2AB-4C1305DC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68341" y="3669990"/>
            <a:ext cx="4223657" cy="3167743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BFD07EFB-3F27-9921-D979-D54EC32CCF4A}"/>
              </a:ext>
            </a:extLst>
          </p:cNvPr>
          <p:cNvSpPr/>
          <p:nvPr/>
        </p:nvSpPr>
        <p:spPr>
          <a:xfrm>
            <a:off x="0" y="20267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Eredeti építő: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Báthori László kezdte építeni, de a Hunyadiak családja tovább erősítette és bővítette.</a:t>
            </a:r>
            <a:endParaRPr lang="hu-HU" sz="2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DD203A3-3F1B-9693-06DE-3BA6268741C8}"/>
              </a:ext>
            </a:extLst>
          </p:cNvPr>
          <p:cNvSpPr/>
          <p:nvPr/>
        </p:nvSpPr>
        <p:spPr>
          <a:xfrm>
            <a:off x="0" y="851048"/>
            <a:ext cx="121919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Történelmi viharok: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A vár több alkalommal is megpróbálták elfoglalni, például 1849-ben a magyar szabadságharc idején, de sosem sikerült teljesen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elpusztítani.</a:t>
            </a:r>
            <a:endParaRPr lang="hu-HU" sz="2400" b="0" cap="none" spc="0" dirty="0">
              <a:ln w="0"/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6512EFB-9E7B-E0FA-0923-1FB246268506}"/>
              </a:ext>
            </a:extLst>
          </p:cNvPr>
          <p:cNvSpPr/>
          <p:nvPr/>
        </p:nvSpPr>
        <p:spPr>
          <a:xfrm>
            <a:off x="1" y="2045658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Kincsek: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Az egyik legenda szerint a vár egy titkos alagútrendszert rejt, 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amely kincsekkel van tele, de soha nem találták meg őket.</a:t>
            </a:r>
            <a:endParaRPr lang="hu-HU" sz="2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B5146CED-3055-0F37-32E8-9376D9E2B655}"/>
              </a:ext>
            </a:extLst>
          </p:cNvPr>
          <p:cNvSpPr/>
          <p:nvPr/>
        </p:nvSpPr>
        <p:spPr>
          <a:xfrm>
            <a:off x="0" y="2877087"/>
            <a:ext cx="1226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Tűzvész: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1921-ben hatalmas tűz pusztította el a vár nagy részét, 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amit azóta sem sikerült teljesen rekonstruálni.</a:t>
            </a:r>
            <a:endParaRPr lang="hu-HU" sz="2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FFF2886-C817-791C-9D20-20C375BB86AE}"/>
              </a:ext>
            </a:extLst>
          </p:cNvPr>
          <p:cNvSpPr/>
          <p:nvPr/>
        </p:nvSpPr>
        <p:spPr>
          <a:xfrm>
            <a:off x="-2" y="3707220"/>
            <a:ext cx="76915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Zászló: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A várban egyes források szerint mindig is 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volt egy különleges "vörös zászló", amelyet csaták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előtt lobogtattak, és szerencsét hozott.</a:t>
            </a:r>
            <a:endParaRPr lang="hu-HU" sz="2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F04124F-E808-34B9-00BA-23F47310E82B}"/>
              </a:ext>
            </a:extLst>
          </p:cNvPr>
          <p:cNvSpPr/>
          <p:nvPr/>
        </p:nvSpPr>
        <p:spPr>
          <a:xfrm>
            <a:off x="0" y="4907549"/>
            <a:ext cx="74126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Mesei legendák: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A vár környékén számos helyi 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legenda él, többek között egy titokzatos 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kísértetről, aki a vár pincéiben kóborol.</a:t>
            </a:r>
            <a:endParaRPr lang="hu-HU" sz="2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BE412053-EDA9-2B73-2A04-C3820B448F94}"/>
              </a:ext>
            </a:extLst>
          </p:cNvPr>
          <p:cNvGrpSpPr/>
          <p:nvPr/>
        </p:nvGrpSpPr>
        <p:grpSpPr>
          <a:xfrm>
            <a:off x="0" y="0"/>
            <a:ext cx="12192000" cy="2688771"/>
            <a:chOff x="0" y="0"/>
            <a:chExt cx="12192000" cy="2688771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52ED2741-130B-FAAD-643F-713080C9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688771"/>
            </a:xfrm>
            <a:prstGeom prst="rect">
              <a:avLst/>
            </a:prstGeom>
          </p:spPr>
        </p:pic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DC04BE5A-520E-649A-0CE0-F26886194EE9}"/>
                </a:ext>
              </a:extLst>
            </p:cNvPr>
            <p:cNvSpPr/>
            <p:nvPr/>
          </p:nvSpPr>
          <p:spPr>
            <a:xfrm>
              <a:off x="4007447" y="882720"/>
              <a:ext cx="41771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u-H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Herkulesfürdő</a:t>
              </a:r>
            </a:p>
          </p:txBody>
        </p:sp>
      </p:grpSp>
      <p:sp>
        <p:nvSpPr>
          <p:cNvPr id="14" name="Téglalap 13">
            <a:extLst>
              <a:ext uri="{FF2B5EF4-FFF2-40B4-BE49-F238E27FC236}">
                <a16:creationId xmlns:a16="http://schemas.microsoft.com/office/drawing/2014/main" id="{7686C584-FAE0-293C-41B6-BE06909B9308}"/>
              </a:ext>
            </a:extLst>
          </p:cNvPr>
          <p:cNvSpPr/>
          <p:nvPr/>
        </p:nvSpPr>
        <p:spPr>
          <a:xfrm>
            <a:off x="1" y="2782277"/>
            <a:ext cx="12192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Herkulesfürdő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egy igazi történelmi és természeti kincs, amiről sokan nem is tudják, hogy gazdag háttérrel rendelkezik!</a:t>
            </a:r>
            <a:endParaRPr lang="hu-HU" sz="2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1E63381F-E958-300C-8F13-6CBBCF9BFA14}"/>
              </a:ext>
            </a:extLst>
          </p:cNvPr>
          <p:cNvSpPr/>
          <p:nvPr/>
        </p:nvSpPr>
        <p:spPr>
          <a:xfrm>
            <a:off x="302967" y="3829890"/>
            <a:ext cx="118304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Ókori római fürdőhely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 Herkulesfürdő már az </a:t>
            </a:r>
            <a:r>
              <a:rPr lang="hu-H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ókorban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is híres volt gyógyító forrásairól, és a rómaiak építettek itt fürdőket.</a:t>
            </a:r>
            <a:endParaRPr lang="hu-HU" sz="2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AC308AE0-1681-96FA-29CC-EA2008056EC8}"/>
              </a:ext>
            </a:extLst>
          </p:cNvPr>
          <p:cNvSpPr/>
          <p:nvPr/>
        </p:nvSpPr>
        <p:spPr>
          <a:xfrm>
            <a:off x="398767" y="4877503"/>
            <a:ext cx="113944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Történelmi jelentőség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 A fürdő helyszíne egyike volt a legnagyobb </a:t>
            </a:r>
          </a:p>
          <a:p>
            <a:pPr algn="ctr"/>
            <a:r>
              <a:rPr lang="hu-H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báli rendezvényeknek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és </a:t>
            </a:r>
            <a:r>
              <a:rPr lang="hu-H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fürdőgyógyászati központoknak.</a:t>
            </a:r>
            <a:endParaRPr lang="hu-HU" sz="2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D6E0872E-44EC-895B-353B-D32823663C24}"/>
              </a:ext>
            </a:extLst>
          </p:cNvPr>
          <p:cNvSpPr/>
          <p:nvPr/>
        </p:nvSpPr>
        <p:spPr>
          <a:xfrm>
            <a:off x="2874606" y="5925116"/>
            <a:ext cx="6442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n-NO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Itt forgatták a </a:t>
            </a:r>
            <a:r>
              <a:rPr lang="nn-NO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Herkules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című</a:t>
            </a:r>
            <a:r>
              <a:rPr lang="nn-NO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filmet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hu-HU" sz="2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73D55-6778-C58C-E648-2FB3868A4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118561-9C7D-6189-0540-7AC62C82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6569" y="3907971"/>
            <a:ext cx="3918857" cy="283028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5C1FDE5-6337-40F0-E232-4A42D16BE6F5}"/>
              </a:ext>
            </a:extLst>
          </p:cNvPr>
          <p:cNvSpPr/>
          <p:nvPr/>
        </p:nvSpPr>
        <p:spPr>
          <a:xfrm>
            <a:off x="2316761" y="0"/>
            <a:ext cx="7558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Hadászati balfogások – </a:t>
            </a:r>
            <a:r>
              <a:rPr lang="hu-HU" sz="5400" b="1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Karánsebesi</a:t>
            </a:r>
            <a:r>
              <a:rPr lang="hu-HU" sz="54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 csata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BA13B6-90EE-2418-4D3E-336870F419D3}"/>
              </a:ext>
            </a:extLst>
          </p:cNvPr>
          <p:cNvSpPr/>
          <p:nvPr/>
        </p:nvSpPr>
        <p:spPr>
          <a:xfrm>
            <a:off x="579394" y="923330"/>
            <a:ext cx="11033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dirty="0"/>
              <a:t>Véletlen összecsapás</a:t>
            </a:r>
            <a:r>
              <a:rPr lang="hu-HU" sz="2000" dirty="0"/>
              <a:t>: A csata nem volt előre eltervezett, hanem egy félreértés következtében alakult ki. </a:t>
            </a:r>
          </a:p>
          <a:p>
            <a:pPr algn="ctr"/>
            <a:r>
              <a:rPr lang="hu-HU" sz="2000" dirty="0"/>
              <a:t>A Habsburg csapatok összetévesztették egymást a törökökkel, és véletlenül összecsaptak.</a:t>
            </a:r>
            <a:endParaRPr lang="hu-HU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7481EA3-4175-91B6-2972-220990D953A8}"/>
              </a:ext>
            </a:extLst>
          </p:cNvPr>
          <p:cNvSpPr/>
          <p:nvPr/>
        </p:nvSpPr>
        <p:spPr>
          <a:xfrm>
            <a:off x="42419" y="1631216"/>
            <a:ext cx="121071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dirty="0"/>
              <a:t>A </a:t>
            </a:r>
            <a:r>
              <a:rPr lang="hu-HU" sz="2000" b="1" dirty="0" err="1"/>
              <a:t>karánsebesi</a:t>
            </a:r>
            <a:r>
              <a:rPr lang="hu-HU" sz="2000" b="1" dirty="0"/>
              <a:t> csata</a:t>
            </a:r>
            <a:r>
              <a:rPr lang="hu-HU" sz="2000" dirty="0"/>
              <a:t> </a:t>
            </a:r>
            <a:r>
              <a:rPr lang="hu-HU" sz="2000" b="1" dirty="0"/>
              <a:t>1788. szeptember 17-18.</a:t>
            </a:r>
            <a:r>
              <a:rPr lang="hu-HU" sz="2000" dirty="0"/>
              <a:t> között zajlott a </a:t>
            </a:r>
            <a:r>
              <a:rPr lang="hu-HU" sz="2000" b="1" dirty="0"/>
              <a:t>Habsburg Birodalom</a:t>
            </a:r>
            <a:r>
              <a:rPr lang="hu-HU" sz="2000" dirty="0"/>
              <a:t> és az </a:t>
            </a:r>
            <a:r>
              <a:rPr lang="hu-HU" sz="2000" b="1" dirty="0" err="1"/>
              <a:t>Osman</a:t>
            </a:r>
            <a:r>
              <a:rPr lang="hu-HU" sz="2000" b="1" dirty="0"/>
              <a:t> Birodalom</a:t>
            </a:r>
            <a:r>
              <a:rPr lang="hu-HU" sz="2000" dirty="0"/>
              <a:t> között, </a:t>
            </a:r>
          </a:p>
          <a:p>
            <a:pPr algn="ctr"/>
            <a:r>
              <a:rPr lang="hu-HU" sz="2000" dirty="0"/>
              <a:t>a </a:t>
            </a:r>
            <a:r>
              <a:rPr lang="hu-HU" sz="2000" b="1" dirty="0"/>
              <a:t>török háború</a:t>
            </a:r>
            <a:r>
              <a:rPr lang="hu-HU" sz="2000" dirty="0"/>
              <a:t> (1787-1791) részeként.</a:t>
            </a:r>
            <a:endParaRPr lang="hu-HU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BFC19223-356E-7603-8BEF-FD00BA1729B7}"/>
              </a:ext>
            </a:extLst>
          </p:cNvPr>
          <p:cNvSpPr/>
          <p:nvPr/>
        </p:nvSpPr>
        <p:spPr>
          <a:xfrm>
            <a:off x="47676" y="2339102"/>
            <a:ext cx="12096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dirty="0"/>
              <a:t>A csata következményei</a:t>
            </a:r>
            <a:r>
              <a:rPr lang="hu-HU" sz="2000" dirty="0"/>
              <a:t>: Bár a csata nem volt igazán nagy horderejű, a következmények súlyosak voltak, </a:t>
            </a:r>
          </a:p>
          <a:p>
            <a:pPr algn="ctr"/>
            <a:r>
              <a:rPr lang="hu-HU" sz="2000" dirty="0"/>
              <a:t>mivel a Habsburg csapatok pánikba estek, és sokan </a:t>
            </a:r>
            <a:r>
              <a:rPr lang="hu-HU" sz="2000" b="1" dirty="0"/>
              <a:t>elmenekültek</a:t>
            </a:r>
            <a:r>
              <a:rPr lang="hu-HU" sz="2000" dirty="0"/>
              <a:t>, így a csata inkább egy </a:t>
            </a:r>
            <a:r>
              <a:rPr lang="hu-HU" sz="2000" b="1" dirty="0"/>
              <a:t>zűrzavart</a:t>
            </a:r>
            <a:r>
              <a:rPr lang="hu-HU" sz="2000" dirty="0"/>
              <a:t> eredményezett.</a:t>
            </a:r>
            <a:endParaRPr lang="hu-HU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5130BD2-3586-FE16-8E57-828A6A12BCF9}"/>
              </a:ext>
            </a:extLst>
          </p:cNvPr>
          <p:cNvSpPr/>
          <p:nvPr/>
        </p:nvSpPr>
        <p:spPr>
          <a:xfrm>
            <a:off x="-108874" y="3046988"/>
            <a:ext cx="12409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dirty="0"/>
              <a:t>Török győzelem</a:t>
            </a:r>
            <a:r>
              <a:rPr lang="hu-HU" sz="2000" dirty="0"/>
              <a:t>: Bár a csata maga nem volt kiemelkedő, a </a:t>
            </a:r>
            <a:r>
              <a:rPr lang="hu-HU" sz="2000" b="1" dirty="0"/>
              <a:t>törökök</a:t>
            </a:r>
            <a:r>
              <a:rPr lang="hu-HU" sz="2000" dirty="0"/>
              <a:t> stratégiai előnyre tettek szert, mivel a Habsburgok </a:t>
            </a:r>
          </a:p>
          <a:p>
            <a:pPr algn="ctr"/>
            <a:r>
              <a:rPr lang="hu-HU" sz="2000" dirty="0"/>
              <a:t>félreértették helyzetüket és felbomlott a harci rendjük.</a:t>
            </a:r>
            <a:endParaRPr lang="hu-H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8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A3845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3A71E0B-158A-4969-ACF2-279D3220E6C9}"/>
              </a:ext>
            </a:extLst>
          </p:cNvPr>
          <p:cNvSpPr/>
          <p:nvPr/>
        </p:nvSpPr>
        <p:spPr>
          <a:xfrm>
            <a:off x="2655795" y="2967335"/>
            <a:ext cx="688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i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Készítette: Horváth Gergely Kristóf</a:t>
            </a:r>
          </a:p>
        </p:txBody>
      </p:sp>
    </p:spTree>
    <p:extLst>
      <p:ext uri="{BB962C8B-B14F-4D97-AF65-F5344CB8AC3E}">
        <p14:creationId xmlns:p14="http://schemas.microsoft.com/office/powerpoint/2010/main" val="40233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370</Words>
  <Application>Microsoft Office PowerPoint</Application>
  <PresentationFormat>Szélesvásznú</PresentationFormat>
  <Paragraphs>38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Comic Sans MS</vt:lpstr>
      <vt:lpstr>Freestyle Script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therealnutella8@gmail.com</dc:creator>
  <cp:lastModifiedBy>therealnutella8@gmail.com</cp:lastModifiedBy>
  <cp:revision>3</cp:revision>
  <dcterms:created xsi:type="dcterms:W3CDTF">2025-02-19T17:16:34Z</dcterms:created>
  <dcterms:modified xsi:type="dcterms:W3CDTF">2025-02-19T19:48:28Z</dcterms:modified>
</cp:coreProperties>
</file>